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0" autoAdjust="0"/>
    <p:restoredTop sz="94660"/>
  </p:normalViewPr>
  <p:slideViewPr>
    <p:cSldViewPr>
      <p:cViewPr varScale="1">
        <p:scale>
          <a:sx n="69" d="100"/>
          <a:sy n="69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7F955-2E68-4218-9AD9-8DE71D9B69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577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C86F9-5D9B-46E0-B8A4-E88E0DCF4B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47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A3078-3A36-464A-9F30-990162084C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64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560D5-3247-42EE-B0ED-EA6EE51DCF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65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D297A-CBB2-4412-959B-BC670FE8E9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262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06A9-E041-438D-8742-591A1476BC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33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966D2-F95D-4596-9E27-8405C07856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79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F737A-F48A-4DE7-86F7-59AF8785A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70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D6455-66E4-47EA-A960-F602A5A434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38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A9AEF-2267-4485-9C08-805C45DB3C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35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1AFA0-EBB7-42AB-9CD1-17E7F3667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91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352A91D-63D1-4875-A3AF-01C6368699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8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73250"/>
            <a:ext cx="7772400" cy="349996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 smtClean="0"/>
              <a:t>Surface Area to Volume Ratio</a:t>
            </a:r>
            <a:br>
              <a:rPr lang="en-NZ" dirty="0" smtClean="0"/>
            </a:b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SA/V</a:t>
            </a:r>
            <a:endParaRPr lang="en-GB" dirty="0" smtClean="0"/>
          </a:p>
        </p:txBody>
      </p:sp>
      <p:sp>
        <p:nvSpPr>
          <p:cNvPr id="205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NZ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80400" cy="11255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 smtClean="0"/>
              <a:t>Surface area to volume ratio</a:t>
            </a:r>
            <a:endParaRPr lang="en-GB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9144000" cy="3024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NZ" altLang="en-US" smtClean="0"/>
              <a:t>	The greater the sa/v ratio of a cell, the faster materials can diffuse through to every part of it</a:t>
            </a:r>
          </a:p>
          <a:p>
            <a:pPr eaLnBrk="1" hangingPunct="1"/>
            <a:r>
              <a:rPr lang="en-NZ" altLang="en-US" smtClean="0"/>
              <a:t>A 1cm</a:t>
            </a:r>
            <a:r>
              <a:rPr lang="en-NZ" altLang="en-US" baseline="30000" smtClean="0"/>
              <a:t>3</a:t>
            </a:r>
            <a:r>
              <a:rPr lang="en-NZ" altLang="en-US" smtClean="0"/>
              <a:t> cube has a 6:1 sa/v ratio</a:t>
            </a:r>
          </a:p>
          <a:p>
            <a:pPr eaLnBrk="1" hangingPunct="1"/>
            <a:r>
              <a:rPr lang="en-NZ" altLang="en-US" smtClean="0"/>
              <a:t>A cube with sides of 2cm has a 3:1 sa/v ratio. It will take twice as long for O</a:t>
            </a:r>
            <a:r>
              <a:rPr lang="en-NZ" altLang="en-US" baseline="-25000" smtClean="0"/>
              <a:t>2</a:t>
            </a:r>
            <a:r>
              <a:rPr lang="en-NZ" altLang="en-US" smtClean="0"/>
              <a:t> to reach its centre </a:t>
            </a:r>
            <a:endParaRPr lang="en-GB" altLang="en-US" smtClean="0"/>
          </a:p>
        </p:txBody>
      </p:sp>
      <p:grpSp>
        <p:nvGrpSpPr>
          <p:cNvPr id="27667" name="Group 19"/>
          <p:cNvGrpSpPr>
            <a:grpSpLocks/>
          </p:cNvGrpSpPr>
          <p:nvPr/>
        </p:nvGrpSpPr>
        <p:grpSpPr bwMode="auto">
          <a:xfrm>
            <a:off x="4787900" y="4292600"/>
            <a:ext cx="2520950" cy="2519363"/>
            <a:chOff x="3061" y="2478"/>
            <a:chExt cx="1588" cy="1587"/>
          </a:xfrm>
        </p:grpSpPr>
        <p:sp>
          <p:nvSpPr>
            <p:cNvPr id="4105" name="Rectangle 6"/>
            <p:cNvSpPr>
              <a:spLocks noChangeAspect="1" noChangeArrowheads="1"/>
            </p:cNvSpPr>
            <p:nvPr/>
          </p:nvSpPr>
          <p:spPr bwMode="auto">
            <a:xfrm>
              <a:off x="3470" y="2886"/>
              <a:ext cx="1179" cy="1179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18018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06" name="Rectangle 7"/>
            <p:cNvSpPr>
              <a:spLocks noChangeArrowheads="1"/>
            </p:cNvSpPr>
            <p:nvPr/>
          </p:nvSpPr>
          <p:spPr bwMode="auto">
            <a:xfrm>
              <a:off x="3470" y="2886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07" name="Rectangle 9"/>
            <p:cNvSpPr>
              <a:spLocks noChangeArrowheads="1"/>
            </p:cNvSpPr>
            <p:nvPr/>
          </p:nvSpPr>
          <p:spPr bwMode="auto">
            <a:xfrm>
              <a:off x="4059" y="2886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08" name="Rectangle 10"/>
            <p:cNvSpPr>
              <a:spLocks noChangeArrowheads="1"/>
            </p:cNvSpPr>
            <p:nvPr/>
          </p:nvSpPr>
          <p:spPr bwMode="auto">
            <a:xfrm>
              <a:off x="3470" y="3475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09" name="Rectangle 11"/>
            <p:cNvSpPr>
              <a:spLocks noChangeArrowheads="1"/>
            </p:cNvSpPr>
            <p:nvPr/>
          </p:nvSpPr>
          <p:spPr bwMode="auto">
            <a:xfrm>
              <a:off x="4059" y="3475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10" name="Line 12"/>
            <p:cNvSpPr>
              <a:spLocks noChangeShapeType="1"/>
            </p:cNvSpPr>
            <p:nvPr/>
          </p:nvSpPr>
          <p:spPr bwMode="auto">
            <a:xfrm flipH="1" flipV="1">
              <a:off x="3651" y="2478"/>
              <a:ext cx="408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4111" name="Line 13"/>
            <p:cNvSpPr>
              <a:spLocks noChangeShapeType="1"/>
            </p:cNvSpPr>
            <p:nvPr/>
          </p:nvSpPr>
          <p:spPr bwMode="auto">
            <a:xfrm flipH="1" flipV="1">
              <a:off x="3061" y="3113"/>
              <a:ext cx="409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4112" name="Line 14"/>
            <p:cNvSpPr>
              <a:spLocks noChangeShapeType="1"/>
            </p:cNvSpPr>
            <p:nvPr/>
          </p:nvSpPr>
          <p:spPr bwMode="auto">
            <a:xfrm>
              <a:off x="3243" y="2659"/>
              <a:ext cx="11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4113" name="Line 15"/>
            <p:cNvSpPr>
              <a:spLocks noChangeShapeType="1"/>
            </p:cNvSpPr>
            <p:nvPr/>
          </p:nvSpPr>
          <p:spPr bwMode="auto">
            <a:xfrm>
              <a:off x="3243" y="2659"/>
              <a:ext cx="0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grpSp>
        <p:nvGrpSpPr>
          <p:cNvPr id="27666" name="Group 18"/>
          <p:cNvGrpSpPr>
            <a:grpSpLocks/>
          </p:cNvGrpSpPr>
          <p:nvPr/>
        </p:nvGrpSpPr>
        <p:grpSpPr bwMode="auto">
          <a:xfrm>
            <a:off x="1763713" y="5229225"/>
            <a:ext cx="935037" cy="936625"/>
            <a:chOff x="1973" y="2750"/>
            <a:chExt cx="589" cy="590"/>
          </a:xfrm>
        </p:grpSpPr>
        <p:sp>
          <p:nvSpPr>
            <p:cNvPr id="4103" name="Rectangle 17"/>
            <p:cNvSpPr>
              <a:spLocks noChangeArrowheads="1"/>
            </p:cNvSpPr>
            <p:nvPr/>
          </p:nvSpPr>
          <p:spPr bwMode="auto">
            <a:xfrm>
              <a:off x="1973" y="2750"/>
              <a:ext cx="589" cy="589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4104" name="Rectangle 16"/>
            <p:cNvSpPr>
              <a:spLocks noChangeArrowheads="1"/>
            </p:cNvSpPr>
            <p:nvPr/>
          </p:nvSpPr>
          <p:spPr bwMode="auto">
            <a:xfrm>
              <a:off x="1986" y="2764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</p:grp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39175" y="6497638"/>
            <a:ext cx="504825" cy="36036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NZ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102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31" name="Picture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064125"/>
            <a:ext cx="2519362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sz="3600" smtClean="0">
                <a:solidFill>
                  <a:srgbClr val="FF6600"/>
                </a:solidFill>
              </a:rPr>
              <a:t>Surface area to volume ratio (cont’d)</a:t>
            </a:r>
            <a:endParaRPr lang="en-GB" sz="3600" smtClean="0">
              <a:solidFill>
                <a:srgbClr val="FF66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NZ" altLang="en-US" smtClean="0"/>
              <a:t>Ways to avoid the sa/v ratio problem:</a:t>
            </a:r>
          </a:p>
          <a:p>
            <a:pPr eaLnBrk="1" hangingPunct="1"/>
            <a:r>
              <a:rPr lang="en-NZ" altLang="en-US" smtClean="0"/>
              <a:t>Have small cells</a:t>
            </a:r>
          </a:p>
          <a:p>
            <a:pPr eaLnBrk="1" hangingPunct="1"/>
            <a:r>
              <a:rPr lang="en-NZ" altLang="en-US" smtClean="0"/>
              <a:t>Have a water filled vacuole in the middle</a:t>
            </a:r>
          </a:p>
          <a:p>
            <a:pPr eaLnBrk="1" hangingPunct="1"/>
            <a:r>
              <a:rPr lang="en-NZ" altLang="en-US" smtClean="0"/>
              <a:t>Have flat cells</a:t>
            </a:r>
          </a:p>
          <a:p>
            <a:pPr eaLnBrk="1" hangingPunct="1"/>
            <a:r>
              <a:rPr lang="en-NZ" altLang="en-US" smtClean="0"/>
              <a:t>Have microvilli</a:t>
            </a:r>
            <a:endParaRPr lang="en-GB" altLang="en-US" smtClean="0"/>
          </a:p>
        </p:txBody>
      </p:sp>
      <p:grpSp>
        <p:nvGrpSpPr>
          <p:cNvPr id="28721" name="Group 49"/>
          <p:cNvGrpSpPr>
            <a:grpSpLocks/>
          </p:cNvGrpSpPr>
          <p:nvPr/>
        </p:nvGrpSpPr>
        <p:grpSpPr bwMode="auto">
          <a:xfrm>
            <a:off x="3635375" y="4365625"/>
            <a:ext cx="1585913" cy="649288"/>
            <a:chOff x="2517" y="2704"/>
            <a:chExt cx="999" cy="409"/>
          </a:xfrm>
        </p:grpSpPr>
        <p:grpSp>
          <p:nvGrpSpPr>
            <p:cNvPr id="5134" name="Group 29"/>
            <p:cNvGrpSpPr>
              <a:grpSpLocks/>
            </p:cNvGrpSpPr>
            <p:nvPr/>
          </p:nvGrpSpPr>
          <p:grpSpPr bwMode="auto">
            <a:xfrm>
              <a:off x="2517" y="2795"/>
              <a:ext cx="908" cy="227"/>
              <a:chOff x="3061" y="3158"/>
              <a:chExt cx="908" cy="227"/>
            </a:xfrm>
          </p:grpSpPr>
          <p:grpSp>
            <p:nvGrpSpPr>
              <p:cNvPr id="5153" name="Group 7"/>
              <p:cNvGrpSpPr>
                <a:grpSpLocks/>
              </p:cNvGrpSpPr>
              <p:nvPr/>
            </p:nvGrpSpPr>
            <p:grpSpPr bwMode="auto">
              <a:xfrm>
                <a:off x="3742" y="3158"/>
                <a:ext cx="227" cy="227"/>
                <a:chOff x="2336" y="3113"/>
                <a:chExt cx="227" cy="227"/>
              </a:xfrm>
            </p:grpSpPr>
            <p:sp>
              <p:nvSpPr>
                <p:cNvPr id="5163" name="Rectangle 5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64" name="Rectangle 6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54" name="Group 8"/>
              <p:cNvGrpSpPr>
                <a:grpSpLocks/>
              </p:cNvGrpSpPr>
              <p:nvPr/>
            </p:nvGrpSpPr>
            <p:grpSpPr bwMode="auto">
              <a:xfrm>
                <a:off x="3515" y="3158"/>
                <a:ext cx="227" cy="227"/>
                <a:chOff x="2336" y="3113"/>
                <a:chExt cx="227" cy="227"/>
              </a:xfrm>
            </p:grpSpPr>
            <p:sp>
              <p:nvSpPr>
                <p:cNvPr id="5161" name="Rectangle 9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62" name="Rectangle 10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55" name="Group 11"/>
              <p:cNvGrpSpPr>
                <a:grpSpLocks/>
              </p:cNvGrpSpPr>
              <p:nvPr/>
            </p:nvGrpSpPr>
            <p:grpSpPr bwMode="auto">
              <a:xfrm>
                <a:off x="3288" y="3158"/>
                <a:ext cx="227" cy="227"/>
                <a:chOff x="2336" y="3113"/>
                <a:chExt cx="227" cy="227"/>
              </a:xfrm>
            </p:grpSpPr>
            <p:sp>
              <p:nvSpPr>
                <p:cNvPr id="5159" name="Rectangle 12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60" name="Rectangle 13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56" name="Group 14"/>
              <p:cNvGrpSpPr>
                <a:grpSpLocks/>
              </p:cNvGrpSpPr>
              <p:nvPr/>
            </p:nvGrpSpPr>
            <p:grpSpPr bwMode="auto">
              <a:xfrm>
                <a:off x="3061" y="3158"/>
                <a:ext cx="227" cy="227"/>
                <a:chOff x="2336" y="3113"/>
                <a:chExt cx="227" cy="227"/>
              </a:xfrm>
            </p:grpSpPr>
            <p:sp>
              <p:nvSpPr>
                <p:cNvPr id="5157" name="Rectangle 15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58" name="Rectangle 16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</p:grpSp>
        <p:grpSp>
          <p:nvGrpSpPr>
            <p:cNvPr id="5135" name="Group 30"/>
            <p:cNvGrpSpPr>
              <a:grpSpLocks/>
            </p:cNvGrpSpPr>
            <p:nvPr/>
          </p:nvGrpSpPr>
          <p:grpSpPr bwMode="auto">
            <a:xfrm>
              <a:off x="2608" y="2886"/>
              <a:ext cx="908" cy="227"/>
              <a:chOff x="3061" y="3158"/>
              <a:chExt cx="908" cy="227"/>
            </a:xfrm>
          </p:grpSpPr>
          <p:grpSp>
            <p:nvGrpSpPr>
              <p:cNvPr id="5141" name="Group 31"/>
              <p:cNvGrpSpPr>
                <a:grpSpLocks/>
              </p:cNvGrpSpPr>
              <p:nvPr/>
            </p:nvGrpSpPr>
            <p:grpSpPr bwMode="auto">
              <a:xfrm>
                <a:off x="3742" y="3158"/>
                <a:ext cx="227" cy="227"/>
                <a:chOff x="2336" y="3113"/>
                <a:chExt cx="227" cy="227"/>
              </a:xfrm>
            </p:grpSpPr>
            <p:sp>
              <p:nvSpPr>
                <p:cNvPr id="5151" name="Rectangle 32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52" name="Rectangle 33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42" name="Group 34"/>
              <p:cNvGrpSpPr>
                <a:grpSpLocks/>
              </p:cNvGrpSpPr>
              <p:nvPr/>
            </p:nvGrpSpPr>
            <p:grpSpPr bwMode="auto">
              <a:xfrm>
                <a:off x="3515" y="3158"/>
                <a:ext cx="227" cy="227"/>
                <a:chOff x="2336" y="3113"/>
                <a:chExt cx="227" cy="227"/>
              </a:xfrm>
            </p:grpSpPr>
            <p:sp>
              <p:nvSpPr>
                <p:cNvPr id="5149" name="Rectangle 35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50" name="Rectangle 36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43" name="Group 37"/>
              <p:cNvGrpSpPr>
                <a:grpSpLocks/>
              </p:cNvGrpSpPr>
              <p:nvPr/>
            </p:nvGrpSpPr>
            <p:grpSpPr bwMode="auto">
              <a:xfrm>
                <a:off x="3288" y="3158"/>
                <a:ext cx="227" cy="227"/>
                <a:chOff x="2336" y="3113"/>
                <a:chExt cx="227" cy="227"/>
              </a:xfrm>
            </p:grpSpPr>
            <p:sp>
              <p:nvSpPr>
                <p:cNvPr id="5147" name="Rectangle 38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48" name="Rectangle 39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  <p:grpSp>
            <p:nvGrpSpPr>
              <p:cNvPr id="5144" name="Group 40"/>
              <p:cNvGrpSpPr>
                <a:grpSpLocks/>
              </p:cNvGrpSpPr>
              <p:nvPr/>
            </p:nvGrpSpPr>
            <p:grpSpPr bwMode="auto">
              <a:xfrm>
                <a:off x="3061" y="3158"/>
                <a:ext cx="227" cy="227"/>
                <a:chOff x="2336" y="3113"/>
                <a:chExt cx="227" cy="227"/>
              </a:xfrm>
            </p:grpSpPr>
            <p:sp>
              <p:nvSpPr>
                <p:cNvPr id="5145" name="Rectangle 41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effectLst/>
                <a:scene3d>
                  <a:camera prst="legacyObliqueTopLeft"/>
                  <a:lightRig rig="legacyFlat3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  <p:sp>
              <p:nvSpPr>
                <p:cNvPr id="5146" name="Rectangle 42"/>
                <p:cNvSpPr>
                  <a:spLocks noChangeAspect="1" noChangeArrowheads="1"/>
                </p:cNvSpPr>
                <p:nvPr/>
              </p:nvSpPr>
              <p:spPr bwMode="auto">
                <a:xfrm>
                  <a:off x="2336" y="3113"/>
                  <a:ext cx="227" cy="227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NZ" altLang="en-US"/>
                </a:p>
              </p:txBody>
            </p:sp>
          </p:grpSp>
        </p:grpSp>
        <p:sp>
          <p:nvSpPr>
            <p:cNvPr id="5136" name="Line 43"/>
            <p:cNvSpPr>
              <a:spLocks noChangeShapeType="1"/>
            </p:cNvSpPr>
            <p:nvPr/>
          </p:nvSpPr>
          <p:spPr bwMode="auto">
            <a:xfrm flipV="1">
              <a:off x="2517" y="2795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5137" name="Line 44"/>
            <p:cNvSpPr>
              <a:spLocks noChangeShapeType="1"/>
            </p:cNvSpPr>
            <p:nvPr/>
          </p:nvSpPr>
          <p:spPr bwMode="auto">
            <a:xfrm>
              <a:off x="2517" y="2795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5138" name="Line 45"/>
            <p:cNvSpPr>
              <a:spLocks noChangeShapeType="1"/>
            </p:cNvSpPr>
            <p:nvPr/>
          </p:nvSpPr>
          <p:spPr bwMode="auto">
            <a:xfrm flipH="1" flipV="1">
              <a:off x="2653" y="2704"/>
              <a:ext cx="182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5139" name="Line 47"/>
            <p:cNvSpPr>
              <a:spLocks noChangeShapeType="1"/>
            </p:cNvSpPr>
            <p:nvPr/>
          </p:nvSpPr>
          <p:spPr bwMode="auto">
            <a:xfrm flipH="1" flipV="1">
              <a:off x="2880" y="2704"/>
              <a:ext cx="182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5140" name="Line 48"/>
            <p:cNvSpPr>
              <a:spLocks noChangeShapeType="1"/>
            </p:cNvSpPr>
            <p:nvPr/>
          </p:nvSpPr>
          <p:spPr bwMode="auto">
            <a:xfrm flipH="1" flipV="1">
              <a:off x="3106" y="2704"/>
              <a:ext cx="182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pic>
        <p:nvPicPr>
          <p:cNvPr id="28723" name="Picture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068638"/>
            <a:ext cx="230505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725" name="Group 53"/>
          <p:cNvGrpSpPr>
            <a:grpSpLocks/>
          </p:cNvGrpSpPr>
          <p:nvPr/>
        </p:nvGrpSpPr>
        <p:grpSpPr bwMode="auto">
          <a:xfrm>
            <a:off x="4572000" y="3429000"/>
            <a:ext cx="360363" cy="360363"/>
            <a:chOff x="1973" y="2750"/>
            <a:chExt cx="589" cy="590"/>
          </a:xfrm>
        </p:grpSpPr>
        <p:sp>
          <p:nvSpPr>
            <p:cNvPr id="5132" name="Rectangle 54"/>
            <p:cNvSpPr>
              <a:spLocks noChangeArrowheads="1"/>
            </p:cNvSpPr>
            <p:nvPr/>
          </p:nvSpPr>
          <p:spPr bwMode="auto">
            <a:xfrm>
              <a:off x="1973" y="2750"/>
              <a:ext cx="589" cy="589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  <p:sp>
          <p:nvSpPr>
            <p:cNvPr id="5133" name="Rectangle 55"/>
            <p:cNvSpPr>
              <a:spLocks noChangeArrowheads="1"/>
            </p:cNvSpPr>
            <p:nvPr/>
          </p:nvSpPr>
          <p:spPr bwMode="auto">
            <a:xfrm>
              <a:off x="1986" y="2764"/>
              <a:ext cx="576" cy="576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NZ" altLang="en-US"/>
            </a:p>
          </p:txBody>
        </p:sp>
      </p:grp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rot="-5400000">
            <a:off x="5391944" y="3140869"/>
            <a:ext cx="6929438" cy="6477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NZ" altLang="en-US"/>
          </a:p>
        </p:txBody>
      </p:sp>
      <p:pic>
        <p:nvPicPr>
          <p:cNvPr id="28729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81525"/>
            <a:ext cx="2808287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30" name="Picture 5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165725"/>
            <a:ext cx="18732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33" name="Rectangle 61"/>
          <p:cNvSpPr>
            <a:spLocks noChangeArrowheads="1"/>
          </p:cNvSpPr>
          <p:nvPr/>
        </p:nvSpPr>
        <p:spPr bwMode="auto">
          <a:xfrm>
            <a:off x="4284663" y="3141663"/>
            <a:ext cx="935037" cy="935037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NZ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10244" grpId="0" animBg="1"/>
      <p:bldP spid="28733" grpId="0" animBg="1"/>
      <p:bldP spid="28733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1672</TotalTime>
  <Words>42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Apex</vt:lpstr>
      <vt:lpstr>Surface Area to Volume Ratio  SA/V</vt:lpstr>
      <vt:lpstr>Surface area to volume ratio</vt:lpstr>
      <vt:lpstr>Surface area to volume ratio (cont’d)</vt:lpstr>
    </vt:vector>
  </TitlesOfParts>
  <Company>Ministry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across cell membranes</dc:title>
  <dc:creator>Ministry of Education</dc:creator>
  <cp:lastModifiedBy>User</cp:lastModifiedBy>
  <cp:revision>30</cp:revision>
  <dcterms:created xsi:type="dcterms:W3CDTF">2010-06-22T01:42:20Z</dcterms:created>
  <dcterms:modified xsi:type="dcterms:W3CDTF">2015-04-10T03:31:53Z</dcterms:modified>
</cp:coreProperties>
</file>